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B886-8C24-40CB-9BA1-CFCB76B4CFD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35EB-BC96-4F87-8B60-6CE68A857E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>
                <a:latin typeface="Eurostile" pitchFamily="34" charset="0"/>
              </a:rPr>
              <a:t>The Scientific Method</a:t>
            </a:r>
            <a:r>
              <a:rPr lang="en-US" sz="5400" b="1" dirty="0" smtClean="0">
                <a:latin typeface="Eurostile" pitchFamily="34" charset="0"/>
              </a:rPr>
              <a:t>   </a:t>
            </a:r>
            <a:r>
              <a:rPr lang="en-US" sz="4000" b="1" i="1" dirty="0" smtClean="0">
                <a:latin typeface="Eurostile" pitchFamily="34" charset="0"/>
              </a:rPr>
              <a:t>Words to Know</a:t>
            </a:r>
            <a:endParaRPr lang="en-US" sz="4000" b="1" i="1" dirty="0">
              <a:latin typeface="Eurostil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86800" cy="5181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  <a:latin typeface="Eurostile" pitchFamily="34" charset="0"/>
              </a:rPr>
              <a:t> </a:t>
            </a:r>
            <a:r>
              <a:rPr lang="en-US" b="1" u="sng" dirty="0" smtClean="0">
                <a:solidFill>
                  <a:srgbClr val="7030A0"/>
                </a:solidFill>
                <a:latin typeface="Eurostile" pitchFamily="34" charset="0"/>
              </a:rPr>
              <a:t>inquiry</a:t>
            </a:r>
            <a:r>
              <a:rPr lang="en-US" b="1" dirty="0" smtClean="0">
                <a:solidFill>
                  <a:schemeClr val="tx1"/>
                </a:solidFill>
                <a:latin typeface="Eurostile" pitchFamily="34" charset="0"/>
              </a:rPr>
              <a:t> – finding the answer to a question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Eurostile" pitchFamily="34" charset="0"/>
              </a:rPr>
              <a:t> </a:t>
            </a:r>
            <a:r>
              <a:rPr lang="en-US" b="1" u="sng" dirty="0" smtClean="0">
                <a:solidFill>
                  <a:srgbClr val="7030A0"/>
                </a:solidFill>
                <a:latin typeface="Eurostile" pitchFamily="34" charset="0"/>
              </a:rPr>
              <a:t>hypothesis</a:t>
            </a:r>
            <a:r>
              <a:rPr lang="en-US" b="1" dirty="0" smtClean="0">
                <a:solidFill>
                  <a:schemeClr val="tx1"/>
                </a:solidFill>
                <a:latin typeface="Eurostile" pitchFamily="34" charset="0"/>
              </a:rPr>
              <a:t> – an educated guess or prediction about a problem or question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Eurostile" pitchFamily="34" charset="0"/>
              </a:rPr>
              <a:t> </a:t>
            </a:r>
            <a:r>
              <a:rPr lang="en-US" b="1" u="sng" dirty="0" smtClean="0">
                <a:solidFill>
                  <a:srgbClr val="7030A0"/>
                </a:solidFill>
                <a:latin typeface="Eurostile" pitchFamily="34" charset="0"/>
              </a:rPr>
              <a:t>procedure (method) </a:t>
            </a:r>
            <a:r>
              <a:rPr lang="en-US" b="1" dirty="0" smtClean="0">
                <a:solidFill>
                  <a:schemeClr val="tx1"/>
                </a:solidFill>
                <a:latin typeface="Eurostile" pitchFamily="34" charset="0"/>
              </a:rPr>
              <a:t>– the steps needed to follow during an experiment  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Eurostile" pitchFamily="34" charset="0"/>
              </a:rPr>
              <a:t> </a:t>
            </a:r>
            <a:r>
              <a:rPr lang="en-US" b="1" u="sng" dirty="0" smtClean="0">
                <a:solidFill>
                  <a:srgbClr val="7030A0"/>
                </a:solidFill>
                <a:latin typeface="Eurostile" pitchFamily="34" charset="0"/>
              </a:rPr>
              <a:t>control</a:t>
            </a:r>
            <a:r>
              <a:rPr lang="en-US" b="1" dirty="0" smtClean="0">
                <a:solidFill>
                  <a:schemeClr val="tx1"/>
                </a:solidFill>
                <a:latin typeface="Eurostile" pitchFamily="34" charset="0"/>
              </a:rPr>
              <a:t> – the part of the experiment that is not being tested and used for comparison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Eurostile" pitchFamily="34" charset="0"/>
              </a:rPr>
              <a:t> </a:t>
            </a:r>
            <a:r>
              <a:rPr lang="en-US" b="1" u="sng" dirty="0" smtClean="0">
                <a:solidFill>
                  <a:srgbClr val="7030A0"/>
                </a:solidFill>
                <a:latin typeface="Eurostile" pitchFamily="34" charset="0"/>
              </a:rPr>
              <a:t>variable</a:t>
            </a:r>
            <a:r>
              <a:rPr lang="en-US" b="1" dirty="0" smtClean="0">
                <a:solidFill>
                  <a:schemeClr val="tx1"/>
                </a:solidFill>
                <a:latin typeface="Eurostile" pitchFamily="34" charset="0"/>
              </a:rPr>
              <a:t> – the part(s) of the experiment that are altered or changed</a:t>
            </a:r>
            <a:endParaRPr lang="en-US" b="1" dirty="0">
              <a:solidFill>
                <a:schemeClr val="tx1"/>
              </a:solidFill>
              <a:latin typeface="Eurostile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Eurostile</vt:lpstr>
      <vt:lpstr>Office Theme</vt:lpstr>
      <vt:lpstr>The Scientific Method   Words to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Beatty</dc:creator>
  <cp:lastModifiedBy>Beatty, Michelle L.</cp:lastModifiedBy>
  <cp:revision>5</cp:revision>
  <dcterms:created xsi:type="dcterms:W3CDTF">2009-08-26T00:03:00Z</dcterms:created>
  <dcterms:modified xsi:type="dcterms:W3CDTF">2016-08-29T22:53:18Z</dcterms:modified>
</cp:coreProperties>
</file>